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59" r:id="rId2"/>
    <p:sldId id="370" r:id="rId3"/>
    <p:sldId id="322" r:id="rId4"/>
    <p:sldId id="389" r:id="rId5"/>
    <p:sldId id="409" r:id="rId6"/>
    <p:sldId id="410" r:id="rId7"/>
    <p:sldId id="411" r:id="rId8"/>
    <p:sldId id="413" r:id="rId9"/>
    <p:sldId id="412" r:id="rId10"/>
    <p:sldId id="402" r:id="rId11"/>
    <p:sldId id="405" r:id="rId12"/>
    <p:sldId id="403" r:id="rId13"/>
    <p:sldId id="416" r:id="rId14"/>
    <p:sldId id="408" r:id="rId15"/>
    <p:sldId id="406" r:id="rId16"/>
    <p:sldId id="404" r:id="rId17"/>
    <p:sldId id="407" r:id="rId18"/>
    <p:sldId id="414" r:id="rId19"/>
    <p:sldId id="415" r:id="rId20"/>
    <p:sldId id="318" r:id="rId21"/>
  </p:sldIdLst>
  <p:sldSz cx="9144000" cy="5143500" type="screen16x9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8B7C3"/>
    <a:srgbClr val="E6E6E6"/>
    <a:srgbClr val="38425D"/>
    <a:srgbClr val="C0C0C0"/>
    <a:srgbClr val="9CCBBB"/>
    <a:srgbClr val="5A895C"/>
    <a:srgbClr val="7EBA88"/>
    <a:srgbClr val="427B45"/>
    <a:srgbClr val="F4FAF7"/>
    <a:srgbClr val="DCF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5" autoAdjust="0"/>
    <p:restoredTop sz="94414" autoAdjust="0"/>
  </p:normalViewPr>
  <p:slideViewPr>
    <p:cSldViewPr>
      <p:cViewPr varScale="1">
        <p:scale>
          <a:sx n="92" d="100"/>
          <a:sy n="92" d="100"/>
        </p:scale>
        <p:origin x="906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wmf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5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49.w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52.jpg"/><Relationship Id="rId2" Type="http://schemas.openxmlformats.org/officeDocument/2006/relationships/vmlDrawing" Target="../drawings/vmlDrawing4.vml"/><Relationship Id="rId16" Type="http://schemas.openxmlformats.org/officeDocument/2006/relationships/image" Target="../media/image51.jpeg"/><Relationship Id="rId1" Type="http://schemas.openxmlformats.org/officeDocument/2006/relationships/themeOverride" Target="../theme/themeOverride7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5" Type="http://schemas.openxmlformats.org/officeDocument/2006/relationships/image" Target="../media/image50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g"/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eg"/><Relationship Id="rId9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Lenka - The Show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42368" y="-228600"/>
            <a:ext cx="457200" cy="457200"/>
          </a:xfrm>
          <a:prstGeom prst="rect">
            <a:avLst/>
          </a:prstGeom>
        </p:spPr>
      </p:pic>
      <p:sp>
        <p:nvSpPr>
          <p:cNvPr id="7" name="等腰三角形 6">
            <a:extLst>
              <a:ext uri="{FF2B5EF4-FFF2-40B4-BE49-F238E27FC236}">
                <a16:creationId xmlns="" xmlns:a16="http://schemas.microsoft.com/office/drawing/2014/main" id="{3B554E37-4FB8-44FF-ABAD-6B83532BAC68}"/>
              </a:ext>
            </a:extLst>
          </p:cNvPr>
          <p:cNvSpPr/>
          <p:nvPr/>
        </p:nvSpPr>
        <p:spPr>
          <a:xfrm rot="5400000">
            <a:off x="-181016" y="736543"/>
            <a:ext cx="3831065" cy="3469033"/>
          </a:xfrm>
          <a:prstGeom prst="triangle">
            <a:avLst/>
          </a:prstGeom>
          <a:solidFill>
            <a:srgbClr val="C0C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="" xmlns:a16="http://schemas.microsoft.com/office/drawing/2014/main" id="{F4E44506-F454-4E60-A5B9-A8B7943ACA21}"/>
              </a:ext>
            </a:extLst>
          </p:cNvPr>
          <p:cNvSpPr/>
          <p:nvPr/>
        </p:nvSpPr>
        <p:spPr>
          <a:xfrm rot="5400000">
            <a:off x="-143154" y="970782"/>
            <a:ext cx="3029727" cy="2743421"/>
          </a:xfrm>
          <a:prstGeom prst="triangl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="" xmlns:a16="http://schemas.microsoft.com/office/drawing/2014/main" id="{3D8E87F1-03B9-4272-B508-A9506EAADB04}"/>
              </a:ext>
            </a:extLst>
          </p:cNvPr>
          <p:cNvSpPr/>
          <p:nvPr/>
        </p:nvSpPr>
        <p:spPr>
          <a:xfrm rot="5400000">
            <a:off x="-112190" y="2855350"/>
            <a:ext cx="2374384" cy="2150007"/>
          </a:xfrm>
          <a:prstGeom prst="triangle">
            <a:avLst/>
          </a:prstGeom>
          <a:solidFill>
            <a:srgbClr val="68B7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="" xmlns:a16="http://schemas.microsoft.com/office/drawing/2014/main" id="{71C0E87C-F4C0-4250-953B-154F27494660}"/>
              </a:ext>
            </a:extLst>
          </p:cNvPr>
          <p:cNvSpPr/>
          <p:nvPr/>
        </p:nvSpPr>
        <p:spPr>
          <a:xfrm rot="16200000" flipH="1">
            <a:off x="2082088" y="2831434"/>
            <a:ext cx="1868226" cy="1691680"/>
          </a:xfrm>
          <a:prstGeom prst="triangle">
            <a:avLst/>
          </a:prstGeom>
          <a:solidFill>
            <a:srgbClr val="3842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41DDBC6-935D-4483-B18E-611DE622CBD0}"/>
              </a:ext>
            </a:extLst>
          </p:cNvPr>
          <p:cNvSpPr/>
          <p:nvPr/>
        </p:nvSpPr>
        <p:spPr>
          <a:xfrm>
            <a:off x="0" y="0"/>
            <a:ext cx="9144000" cy="5109882"/>
          </a:xfrm>
          <a:custGeom>
            <a:avLst/>
            <a:gdLst>
              <a:gd name="connsiteX0" fmla="*/ 0 w 9144000"/>
              <a:gd name="connsiteY0" fmla="*/ 0 h 5117546"/>
              <a:gd name="connsiteX1" fmla="*/ 9144000 w 9144000"/>
              <a:gd name="connsiteY1" fmla="*/ 0 h 5117546"/>
              <a:gd name="connsiteX2" fmla="*/ 9144000 w 9144000"/>
              <a:gd name="connsiteY2" fmla="*/ 5117546 h 5117546"/>
              <a:gd name="connsiteX3" fmla="*/ 0 w 9144000"/>
              <a:gd name="connsiteY3" fmla="*/ 5117546 h 5117546"/>
              <a:gd name="connsiteX4" fmla="*/ 0 w 9144000"/>
              <a:gd name="connsiteY4" fmla="*/ 0 h 5117546"/>
              <a:gd name="connsiteX0" fmla="*/ 0 w 9144000"/>
              <a:gd name="connsiteY0" fmla="*/ 0 h 5117546"/>
              <a:gd name="connsiteX1" fmla="*/ 9144000 w 9144000"/>
              <a:gd name="connsiteY1" fmla="*/ 0 h 5117546"/>
              <a:gd name="connsiteX2" fmla="*/ 9144000 w 9144000"/>
              <a:gd name="connsiteY2" fmla="*/ 5117546 h 5117546"/>
              <a:gd name="connsiteX3" fmla="*/ 0 w 9144000"/>
              <a:gd name="connsiteY3" fmla="*/ 0 h 511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5117546">
                <a:moveTo>
                  <a:pt x="0" y="0"/>
                </a:moveTo>
                <a:lnTo>
                  <a:pt x="9144000" y="0"/>
                </a:lnTo>
                <a:lnTo>
                  <a:pt x="9144000" y="5117546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">
            <a:extLst>
              <a:ext uri="{FF2B5EF4-FFF2-40B4-BE49-F238E27FC236}">
                <a16:creationId xmlns="" xmlns:a16="http://schemas.microsoft.com/office/drawing/2014/main" id="{C827A7DB-9EDF-4CC4-93B2-0D0799228404}"/>
              </a:ext>
            </a:extLst>
          </p:cNvPr>
          <p:cNvSpPr/>
          <p:nvPr/>
        </p:nvSpPr>
        <p:spPr>
          <a:xfrm>
            <a:off x="892044" y="0"/>
            <a:ext cx="8251956" cy="4611387"/>
          </a:xfrm>
          <a:custGeom>
            <a:avLst/>
            <a:gdLst>
              <a:gd name="connsiteX0" fmla="*/ 0 w 9144000"/>
              <a:gd name="connsiteY0" fmla="*/ 0 h 5117546"/>
              <a:gd name="connsiteX1" fmla="*/ 9144000 w 9144000"/>
              <a:gd name="connsiteY1" fmla="*/ 0 h 5117546"/>
              <a:gd name="connsiteX2" fmla="*/ 9144000 w 9144000"/>
              <a:gd name="connsiteY2" fmla="*/ 5117546 h 5117546"/>
              <a:gd name="connsiteX3" fmla="*/ 0 w 9144000"/>
              <a:gd name="connsiteY3" fmla="*/ 5117546 h 5117546"/>
              <a:gd name="connsiteX4" fmla="*/ 0 w 9144000"/>
              <a:gd name="connsiteY4" fmla="*/ 0 h 5117546"/>
              <a:gd name="connsiteX0" fmla="*/ 0 w 9144000"/>
              <a:gd name="connsiteY0" fmla="*/ 0 h 5117546"/>
              <a:gd name="connsiteX1" fmla="*/ 9144000 w 9144000"/>
              <a:gd name="connsiteY1" fmla="*/ 0 h 5117546"/>
              <a:gd name="connsiteX2" fmla="*/ 9144000 w 9144000"/>
              <a:gd name="connsiteY2" fmla="*/ 5117546 h 5117546"/>
              <a:gd name="connsiteX3" fmla="*/ 0 w 9144000"/>
              <a:gd name="connsiteY3" fmla="*/ 0 h 511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5117546">
                <a:moveTo>
                  <a:pt x="0" y="0"/>
                </a:moveTo>
                <a:lnTo>
                  <a:pt x="9144000" y="0"/>
                </a:lnTo>
                <a:lnTo>
                  <a:pt x="9144000" y="5117546"/>
                </a:lnTo>
                <a:lnTo>
                  <a:pt x="0" y="0"/>
                </a:lnTo>
                <a:close/>
              </a:path>
            </a:pathLst>
          </a:custGeom>
          <a:solidFill>
            <a:srgbClr val="38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="" xmlns:a16="http://schemas.microsoft.com/office/drawing/2014/main" id="{DC5D7A1A-CF42-4DD6-9732-F7F70453FD94}"/>
              </a:ext>
            </a:extLst>
          </p:cNvPr>
          <p:cNvSpPr/>
          <p:nvPr/>
        </p:nvSpPr>
        <p:spPr>
          <a:xfrm rot="5400000">
            <a:off x="4081308" y="847226"/>
            <a:ext cx="749080" cy="678293"/>
          </a:xfrm>
          <a:prstGeom prst="triangle">
            <a:avLst/>
          </a:prstGeom>
          <a:solidFill>
            <a:srgbClr val="68B7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F630D59-E35A-4073-A74C-0B99FC8A47B1}"/>
              </a:ext>
            </a:extLst>
          </p:cNvPr>
          <p:cNvSpPr/>
          <p:nvPr/>
        </p:nvSpPr>
        <p:spPr>
          <a:xfrm>
            <a:off x="4544953" y="1084598"/>
            <a:ext cx="5002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300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</a:p>
        </p:txBody>
      </p:sp>
      <p:sp>
        <p:nvSpPr>
          <p:cNvPr id="20" name="等腰三角形 19">
            <a:extLst>
              <a:ext uri="{FF2B5EF4-FFF2-40B4-BE49-F238E27FC236}">
                <a16:creationId xmlns="" xmlns:a16="http://schemas.microsoft.com/office/drawing/2014/main" id="{771163AE-3754-4840-A7AE-A286E1C0206F}"/>
              </a:ext>
            </a:extLst>
          </p:cNvPr>
          <p:cNvSpPr/>
          <p:nvPr/>
        </p:nvSpPr>
        <p:spPr>
          <a:xfrm rot="5400000">
            <a:off x="3959018" y="3666531"/>
            <a:ext cx="1327370" cy="1201935"/>
          </a:xfrm>
          <a:prstGeom prst="triangle">
            <a:avLst/>
          </a:prstGeom>
          <a:solidFill>
            <a:srgbClr val="68B7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 descr="}KJGH_IM$]]VS1XL5PW][M4"/>
          <p:cNvPicPr/>
          <p:nvPr/>
        </p:nvPicPr>
        <p:blipFill>
          <a:blip r:embed="rId9"/>
          <a:stretch>
            <a:fillRect/>
          </a:stretch>
        </p:blipFill>
        <p:spPr>
          <a:xfrm>
            <a:off x="8180070" y="10320"/>
            <a:ext cx="963930" cy="937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622703" y="1284492"/>
            <a:ext cx="46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/>
              <a:t>改进蝙蝠算法及其在农用</a:t>
            </a:r>
            <a:r>
              <a:rPr lang="zh-CN" altLang="zh-CN" sz="2400" b="1" dirty="0" smtClean="0"/>
              <a:t>无人机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     	</a:t>
            </a:r>
            <a:r>
              <a:rPr lang="zh-CN" altLang="zh-CN" sz="2400" b="1" dirty="0" smtClean="0"/>
              <a:t>路径</a:t>
            </a:r>
            <a:r>
              <a:rPr lang="zh-CN" altLang="zh-CN" sz="2400" b="1" dirty="0"/>
              <a:t>规划的应用研究</a:t>
            </a:r>
          </a:p>
          <a:p>
            <a:endPara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9266" y="3583384"/>
            <a:ext cx="1741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陈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</a:t>
            </a:r>
            <a:r>
              <a:rPr lang="zh-CN" altLang="en-US" sz="1400" b="1" dirty="0" smtClean="0">
                <a:latin typeface="+mn-ea"/>
              </a:rPr>
              <a:t>强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201430290503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7444" y="4233675"/>
            <a:ext cx="1845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+mn-ea"/>
              </a:rPr>
              <a:t>指导老师：吕石磊</a:t>
            </a:r>
          </a:p>
        </p:txBody>
      </p:sp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3"/>
                    </p:tgtEl>
                  </p:cMediaNode>
                </p:audio>
              </p:childTnLst>
            </p:cTn>
          </p:par>
        </p:tnLst>
        <p:bldLst>
          <p:bldP spid="7" grpId="0" animBg="1"/>
          <p:bldP spid="12" grpId="0" animBg="1"/>
          <p:bldP spid="13" grpId="0" animBg="1"/>
          <p:bldP spid="16" grpId="0" animBg="1"/>
          <p:bldP spid="2" grpId="0" animBg="1"/>
          <p:bldP spid="17" grpId="0" animBg="1"/>
          <p:bldP spid="15" grpId="0" animBg="1"/>
          <p:bldP spid="8" grpId="0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3"/>
                    </p:tgtEl>
                  </p:cMediaNode>
                </p:audio>
              </p:childTnLst>
            </p:cTn>
          </p:par>
        </p:tnLst>
        <p:bldLst>
          <p:bldP spid="7" grpId="0" animBg="1"/>
          <p:bldP spid="12" grpId="0" animBg="1"/>
          <p:bldP spid="13" grpId="0" animBg="1"/>
          <p:bldP spid="16" grpId="0" animBg="1"/>
          <p:bldP spid="2" grpId="0" animBg="1"/>
          <p:bldP spid="17" grpId="0" animBg="1"/>
          <p:bldP spid="15" grpId="0" animBg="1"/>
          <p:bldP spid="8" grpId="0"/>
          <p:bldP spid="20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11560" y="339502"/>
            <a:ext cx="1330885" cy="244058"/>
          </a:xfrm>
          <a:prstGeom prst="rect">
            <a:avLst/>
          </a:prstGeom>
        </p:spPr>
        <p:txBody>
          <a:bodyPr wrap="none" lIns="0" tIns="0" rIns="0" bIns="0" anchor="ctr" anchorCtr="1">
            <a:normAutofit fontScale="92500" lnSpcReduction="10000"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b="1" dirty="0" smtClean="0">
                <a:solidFill>
                  <a:schemeClr val="accent1"/>
                </a:solidFill>
                <a:cs typeface="+mn-ea"/>
                <a:sym typeface="+mn-lt"/>
              </a:rPr>
              <a:t>山地数学模型的构建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491880" y="103443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093789"/>
              </p:ext>
            </p:extLst>
          </p:nvPr>
        </p:nvGraphicFramePr>
        <p:xfrm>
          <a:off x="5364088" y="2067694"/>
          <a:ext cx="183832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r:id="rId4" imgW="1688367" imgH="710891" progId="Unknown">
                  <p:embed/>
                </p:oleObj>
              </mc:Choice>
              <mc:Fallback>
                <p:oleObj r:id="rId4" imgW="1688367" imgH="710891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067694"/>
                        <a:ext cx="1838325" cy="70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91880" y="28597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404425"/>
              </p:ext>
            </p:extLst>
          </p:nvPr>
        </p:nvGraphicFramePr>
        <p:xfrm>
          <a:off x="5387586" y="3146197"/>
          <a:ext cx="120967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r:id="rId6" imgW="1143000" imgH="254000" progId="Unknown">
                  <p:embed/>
                </p:oleObj>
              </mc:Choice>
              <mc:Fallback>
                <p:oleObj r:id="rId6" imgW="1143000" imgH="254000" progId="Unknown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7586" y="3146197"/>
                        <a:ext cx="1209675" cy="25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67544" y="2097569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山地数学模型构建需要遵守的两条原则：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、山峰的位置随机，模拟自然环境。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、山峰的大小随机。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20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491880" y="103443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91880" y="28597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843559"/>
            <a:ext cx="2448272" cy="1872208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843559"/>
            <a:ext cx="2612137" cy="1986746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16" y="866429"/>
            <a:ext cx="2714625" cy="2032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0611" y="293714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二维截面图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779912" y="293799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维截面图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984274" y="29508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三维俯视图</a:t>
            </a:r>
          </a:p>
        </p:txBody>
      </p:sp>
      <p:sp>
        <p:nvSpPr>
          <p:cNvPr id="21" name="矩形 20"/>
          <p:cNvSpPr/>
          <p:nvPr/>
        </p:nvSpPr>
        <p:spPr>
          <a:xfrm>
            <a:off x="1055992" y="267494"/>
            <a:ext cx="1330885" cy="244058"/>
          </a:xfrm>
          <a:prstGeom prst="rect">
            <a:avLst/>
          </a:prstGeom>
        </p:spPr>
        <p:txBody>
          <a:bodyPr wrap="none" lIns="0" tIns="0" rIns="0" bIns="0" anchor="ctr" anchorCtr="1">
            <a:normAutofit fontScale="92500" lnSpcReduction="10000"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b="1" dirty="0" smtClean="0">
                <a:solidFill>
                  <a:schemeClr val="accent1"/>
                </a:solidFill>
                <a:cs typeface="+mn-ea"/>
                <a:sym typeface="+mn-lt"/>
              </a:rPr>
              <a:t>山地数学模型二维和三维的构建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0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27584" y="118149"/>
            <a:ext cx="2088232" cy="1122051"/>
          </a:xfrm>
          <a:prstGeom prst="rect">
            <a:avLst/>
          </a:prstGeom>
        </p:spPr>
        <p:txBody>
          <a:bodyPr wrap="none" lIns="0" tIns="0" rIns="0" bIns="0" anchor="ctr" anchorCtr="1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b="1" dirty="0" smtClean="0">
                <a:solidFill>
                  <a:schemeClr val="accent1"/>
                </a:solidFill>
                <a:cs typeface="+mn-ea"/>
                <a:sym typeface="+mn-lt"/>
              </a:rPr>
              <a:t>改进的蝙蝠算法在农用无人机路径</a:t>
            </a:r>
            <a:endParaRPr lang="en-US" altLang="zh-CN" b="1" dirty="0" smtClean="0">
              <a:solidFill>
                <a:schemeClr val="accent1"/>
              </a:solidFill>
              <a:cs typeface="+mn-ea"/>
              <a:sym typeface="+mn-lt"/>
            </a:endParaRPr>
          </a:p>
          <a:p>
            <a:pPr lvl="0" algn="ctr" defTabSz="914378">
              <a:spcBef>
                <a:spcPct val="0"/>
              </a:spcBef>
              <a:defRPr/>
            </a:pPr>
            <a:r>
              <a:rPr lang="zh-CN" altLang="en-US" b="1" dirty="0" smtClean="0">
                <a:solidFill>
                  <a:schemeClr val="accent1"/>
                </a:solidFill>
                <a:cs typeface="+mn-ea"/>
                <a:sym typeface="+mn-lt"/>
              </a:rPr>
              <a:t>规划应用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847856" y="15899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355976" y="5555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410312"/>
              </p:ext>
            </p:extLst>
          </p:nvPr>
        </p:nvGraphicFramePr>
        <p:xfrm>
          <a:off x="4355976" y="843558"/>
          <a:ext cx="26765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" r:id="rId4" imgW="2882900" imgH="406400" progId="Unknown">
                  <p:embed/>
                </p:oleObj>
              </mc:Choice>
              <mc:Fallback>
                <p:oleObj r:id="rId4" imgW="2882900" imgH="406400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843558"/>
                        <a:ext cx="2676525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355976" y="14708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949442"/>
              </p:ext>
            </p:extLst>
          </p:nvPr>
        </p:nvGraphicFramePr>
        <p:xfrm>
          <a:off x="4355976" y="1463651"/>
          <a:ext cx="17049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" r:id="rId6" imgW="1778000" imgH="241300" progId="Unknown">
                  <p:embed/>
                </p:oleObj>
              </mc:Choice>
              <mc:Fallback>
                <p:oleObj r:id="rId6" imgW="1778000" imgH="241300" progId="Unknown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1463651"/>
                        <a:ext cx="1704975" cy="23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4139952" y="218437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166939"/>
              </p:ext>
            </p:extLst>
          </p:nvPr>
        </p:nvGraphicFramePr>
        <p:xfrm>
          <a:off x="4355976" y="2087229"/>
          <a:ext cx="225742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" r:id="rId8" imgW="2286000" imgH="292100" progId="Unknown">
                  <p:embed/>
                </p:oleObj>
              </mc:Choice>
              <mc:Fallback>
                <p:oleObj r:id="rId8" imgW="2286000" imgH="292100" progId="Unknown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2087229"/>
                        <a:ext cx="2257425" cy="29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355976" y="2461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629974"/>
              </p:ext>
            </p:extLst>
          </p:nvPr>
        </p:nvGraphicFramePr>
        <p:xfrm>
          <a:off x="4355976" y="2749595"/>
          <a:ext cx="723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" r:id="rId10" imgW="761669" imgH="228501" progId="Unknown">
                  <p:embed/>
                </p:oleObj>
              </mc:Choice>
              <mc:Fallback>
                <p:oleObj r:id="rId10" imgW="761669" imgH="228501" progId="Unknown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2749595"/>
                        <a:ext cx="7239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4361296" y="30650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874704"/>
              </p:ext>
            </p:extLst>
          </p:nvPr>
        </p:nvGraphicFramePr>
        <p:xfrm>
          <a:off x="4361296" y="3353076"/>
          <a:ext cx="65722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" r:id="rId12" imgW="736600" imgH="228600" progId="Unknown">
                  <p:embed/>
                </p:oleObj>
              </mc:Choice>
              <mc:Fallback>
                <p:oleObj r:id="rId12" imgW="736600" imgH="228600" progId="Unknown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1296" y="3353076"/>
                        <a:ext cx="657225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4329450" y="37233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778807"/>
              </p:ext>
            </p:extLst>
          </p:nvPr>
        </p:nvGraphicFramePr>
        <p:xfrm>
          <a:off x="4329450" y="4011347"/>
          <a:ext cx="14001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" r:id="rId14" imgW="1435100" imgH="457200" progId="Unknown">
                  <p:embed/>
                </p:oleObj>
              </mc:Choice>
              <mc:Fallback>
                <p:oleObj r:id="rId14" imgW="1435100" imgH="457200" progId="Unknown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9450" y="4011347"/>
                        <a:ext cx="140017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1061221" y="208722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环境：山地模型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212197"/>
            <a:ext cx="1157685" cy="1022236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287880" y="3168847"/>
            <a:ext cx="8130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6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13" y="3212197"/>
            <a:ext cx="1784241" cy="106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5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547664" y="1635646"/>
            <a:ext cx="1296144" cy="129614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508104" y="1638463"/>
            <a:ext cx="1296144" cy="129614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971600" y="2571750"/>
            <a:ext cx="1368152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292080" y="2931790"/>
            <a:ext cx="1224136" cy="50405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718682" y="359089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不合格坐标路径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80112" y="3590895"/>
            <a:ext cx="1440160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合格坐标路径</a:t>
            </a:r>
          </a:p>
        </p:txBody>
      </p:sp>
    </p:spTree>
    <p:extLst>
      <p:ext uri="{BB962C8B-B14F-4D97-AF65-F5344CB8AC3E}">
        <p14:creationId xmlns:p14="http://schemas.microsoft.com/office/powerpoint/2010/main" val="207239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251520" y="265482"/>
            <a:ext cx="388843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IHBA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在无人机规划航线中的测试图像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847856" y="15899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355976" y="5555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355976" y="14708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4139952" y="218437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355976" y="2461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4361296" y="30650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4329450" y="37233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" name="图片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7051"/>
            <a:ext cx="2952328" cy="2376264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347051"/>
            <a:ext cx="2952328" cy="23762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47664" y="386789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蝙蝠飞过的路径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489230" y="386052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蝙蝠个体的最优路径</a:t>
            </a:r>
          </a:p>
        </p:txBody>
      </p:sp>
    </p:spTree>
    <p:extLst>
      <p:ext uri="{BB962C8B-B14F-4D97-AF65-F5344CB8AC3E}">
        <p14:creationId xmlns:p14="http://schemas.microsoft.com/office/powerpoint/2010/main" val="275409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187624" y="2499742"/>
            <a:ext cx="1330885" cy="244058"/>
          </a:xfrm>
          <a:prstGeom prst="rect">
            <a:avLst/>
          </a:prstGeom>
        </p:spPr>
        <p:txBody>
          <a:bodyPr wrap="none" lIns="0" tIns="0" rIns="0" bIns="0" anchor="ctr" anchorCtr="1">
            <a:normAutofit fontScale="92500" lnSpcReduction="10000"/>
          </a:bodyPr>
          <a:lstStyle/>
          <a:p>
            <a:pPr lvl="0" algn="ctr" defTabSz="914378">
              <a:spcBef>
                <a:spcPct val="0"/>
              </a:spcBef>
              <a:defRPr/>
            </a:pP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491880" y="103443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91880" y="28597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5536" y="28248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界面软件（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GUI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）设计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5"/>
          <p:cNvGrpSpPr/>
          <p:nvPr/>
        </p:nvGrpSpPr>
        <p:grpSpPr>
          <a:xfrm>
            <a:off x="611560" y="1488377"/>
            <a:ext cx="3322969" cy="530915"/>
            <a:chOff x="1598315" y="1418185"/>
            <a:chExt cx="4430626" cy="707886"/>
          </a:xfrm>
        </p:grpSpPr>
        <p:sp>
          <p:nvSpPr>
            <p:cNvPr id="16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38425D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2066367" y="1529264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 smtClean="0">
                  <a:solidFill>
                    <a:srgbClr val="38425D"/>
                  </a:solidFill>
                  <a:cs typeface="+mn-ea"/>
                  <a:sym typeface="+mn-lt"/>
                </a:rPr>
                <a:t>算法启动和画图</a:t>
              </a:r>
              <a:endParaRPr lang="zh-CN" altLang="en-US" sz="1600" b="1" dirty="0">
                <a:solidFill>
                  <a:srgbClr val="38425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Group 5"/>
          <p:cNvGrpSpPr/>
          <p:nvPr/>
        </p:nvGrpSpPr>
        <p:grpSpPr>
          <a:xfrm>
            <a:off x="577734" y="2557498"/>
            <a:ext cx="3322969" cy="530915"/>
            <a:chOff x="1598315" y="1418185"/>
            <a:chExt cx="4430626" cy="707886"/>
          </a:xfrm>
        </p:grpSpPr>
        <p:sp>
          <p:nvSpPr>
            <p:cNvPr id="21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 smtClean="0">
                  <a:solidFill>
                    <a:srgbClr val="38425D"/>
                  </a:solidFill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38425D"/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8"/>
            <p:cNvSpPr txBox="1"/>
            <p:nvPr/>
          </p:nvSpPr>
          <p:spPr>
            <a:xfrm>
              <a:off x="2066367" y="1529264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 smtClean="0">
                  <a:solidFill>
                    <a:srgbClr val="38425D"/>
                  </a:solidFill>
                  <a:cs typeface="+mn-ea"/>
                  <a:sym typeface="+mn-lt"/>
                </a:rPr>
                <a:t>保存相关的实验数据</a:t>
              </a:r>
              <a:endParaRPr lang="zh-CN" altLang="en-US" sz="1600" b="1" dirty="0">
                <a:solidFill>
                  <a:srgbClr val="38425D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1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251520" y="26548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GUI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的设计界面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491880" y="103443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91880" y="28597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6" name="图片 25"/>
          <p:cNvPicPr/>
          <p:nvPr/>
        </p:nvPicPr>
        <p:blipFill>
          <a:blip r:embed="rId3"/>
          <a:stretch>
            <a:fillRect/>
          </a:stretch>
        </p:blipFill>
        <p:spPr>
          <a:xfrm>
            <a:off x="1403648" y="915566"/>
            <a:ext cx="6082104" cy="370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3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251520" y="26548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GUI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的运行结果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491880" y="103443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491880" y="28597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91680" y="852270"/>
            <a:ext cx="5904656" cy="40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4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1520" y="265482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路径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规划的算法对比（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IHBA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与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BA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）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83768" y="1069391"/>
            <a:ext cx="800219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IHBA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52120" y="1063338"/>
            <a:ext cx="526106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92" y="1779662"/>
            <a:ext cx="653247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23478"/>
            <a:ext cx="4966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路径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规划算法的寻优曲线图对比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IHBA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BA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）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3" y="699542"/>
            <a:ext cx="2959794" cy="22158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07" y="699542"/>
            <a:ext cx="2983454" cy="22336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446" y="716870"/>
            <a:ext cx="2960309" cy="22162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15430"/>
            <a:ext cx="2960309" cy="22162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73" y="2888673"/>
            <a:ext cx="3027366" cy="22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等腰三角形 28">
            <a:extLst>
              <a:ext uri="{FF2B5EF4-FFF2-40B4-BE49-F238E27FC236}">
                <a16:creationId xmlns="" xmlns:a16="http://schemas.microsoft.com/office/drawing/2014/main" id="{8D9565E1-AFF8-4A57-8DBD-91D1DC59EC82}"/>
              </a:ext>
            </a:extLst>
          </p:cNvPr>
          <p:cNvSpPr/>
          <p:nvPr/>
        </p:nvSpPr>
        <p:spPr>
          <a:xfrm rot="5400000">
            <a:off x="-181016" y="805266"/>
            <a:ext cx="3831065" cy="3469033"/>
          </a:xfrm>
          <a:prstGeom prst="triangle">
            <a:avLst/>
          </a:prstGeom>
          <a:solidFill>
            <a:srgbClr val="3842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355561" y="2211710"/>
            <a:ext cx="1272223" cy="783087"/>
            <a:chOff x="857546" y="927617"/>
            <a:chExt cx="1272223" cy="783087"/>
          </a:xfrm>
          <a:noFill/>
        </p:grpSpPr>
        <p:sp>
          <p:nvSpPr>
            <p:cNvPr id="5" name="Rectangle 2"/>
            <p:cNvSpPr/>
            <p:nvPr/>
          </p:nvSpPr>
          <p:spPr>
            <a:xfrm>
              <a:off x="857546" y="927617"/>
              <a:ext cx="1236218" cy="783087"/>
            </a:xfrm>
            <a:prstGeom prst="rect">
              <a:avLst/>
            </a:prstGeom>
            <a:grpFill/>
          </p:spPr>
          <p:txBody>
            <a:bodyPr wrap="square">
              <a:normAutofit fontScale="70000" lnSpcReduction="20000"/>
            </a:bodyPr>
            <a:lstStyle/>
            <a:p>
              <a:pPr algn="r"/>
              <a:r>
                <a:rPr lang="zh-CN" altLang="en-US" sz="5400" b="1" spc="300" dirty="0">
                  <a:solidFill>
                    <a:schemeClr val="bg1"/>
                  </a:solidFill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6" name="Rectangle 3"/>
            <p:cNvSpPr/>
            <p:nvPr/>
          </p:nvSpPr>
          <p:spPr>
            <a:xfrm>
              <a:off x="857546" y="1410621"/>
              <a:ext cx="1272223" cy="300083"/>
            </a:xfrm>
            <a:prstGeom prst="rect">
              <a:avLst/>
            </a:prstGeom>
            <a:grpFill/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2000" b="1" spc="300" dirty="0">
                  <a:solidFill>
                    <a:schemeClr val="bg1"/>
                  </a:solidFill>
                  <a:cs typeface="+mn-ea"/>
                  <a:sym typeface="+mn-lt"/>
                </a:rPr>
                <a:t>CONTENT</a:t>
              </a:r>
            </a:p>
          </p:txBody>
        </p:sp>
      </p:grpSp>
      <p:grpSp>
        <p:nvGrpSpPr>
          <p:cNvPr id="8" name="Group 5"/>
          <p:cNvGrpSpPr/>
          <p:nvPr/>
        </p:nvGrpSpPr>
        <p:grpSpPr>
          <a:xfrm>
            <a:off x="3983345" y="265984"/>
            <a:ext cx="3322969" cy="702286"/>
            <a:chOff x="1598315" y="1418185"/>
            <a:chExt cx="4430626" cy="936381"/>
          </a:xfrm>
        </p:grpSpPr>
        <p:sp>
          <p:nvSpPr>
            <p:cNvPr id="24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>
                  <a:solidFill>
                    <a:srgbClr val="38425D"/>
                  </a:solidFill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25" name="Group 7"/>
            <p:cNvGrpSpPr/>
            <p:nvPr/>
          </p:nvGrpSpPr>
          <p:grpSpPr>
            <a:xfrm>
              <a:off x="2066367" y="1529264"/>
              <a:ext cx="3962574" cy="825302"/>
              <a:chOff x="3943834" y="704409"/>
              <a:chExt cx="3962574" cy="825302"/>
            </a:xfrm>
          </p:grpSpPr>
          <p:sp>
            <p:nvSpPr>
              <p:cNvPr id="26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研究</a:t>
                </a:r>
                <a:r>
                  <a:rPr lang="zh-CN" altLang="en-US" sz="1600" b="1" dirty="0">
                    <a:solidFill>
                      <a:srgbClr val="38425D"/>
                    </a:solidFill>
                    <a:cs typeface="+mn-ea"/>
                    <a:sym typeface="+mn-lt"/>
                  </a:rPr>
                  <a:t>背景</a:t>
                </a:r>
                <a:endParaRPr lang="zh-CN" altLang="en-US" sz="1600" b="1" dirty="0">
                  <a:solidFill>
                    <a:srgbClr val="38425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TextBox 9"/>
              <p:cNvSpPr txBox="1">
                <a:spLocks/>
              </p:cNvSpPr>
              <p:nvPr/>
            </p:nvSpPr>
            <p:spPr>
              <a:xfrm>
                <a:off x="3943834" y="947272"/>
                <a:ext cx="3962574" cy="582439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针对国内外无人机市场和智能计算算法的综合论述，</a:t>
                </a:r>
                <a:r>
                  <a:rPr lang="zh-CN" altLang="en-US" sz="1050" dirty="0" smtClean="0">
                    <a:solidFill>
                      <a:schemeClr val="tx2">
                        <a:lumMod val="50000"/>
                      </a:schemeClr>
                    </a:solidFill>
                    <a:cs typeface="+mn-ea"/>
                    <a:sym typeface="+mn-lt"/>
                  </a:rPr>
                  <a:t>体现</a:t>
                </a: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课题的创新性和价值。</a:t>
                </a:r>
                <a:endParaRPr lang="zh-CN" altLang="en-US" sz="1050" dirty="0">
                  <a:solidFill>
                    <a:srgbClr val="38425D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Group 10"/>
          <p:cNvGrpSpPr/>
          <p:nvPr/>
        </p:nvGrpSpPr>
        <p:grpSpPr>
          <a:xfrm>
            <a:off x="3983345" y="1103862"/>
            <a:ext cx="3322969" cy="666506"/>
            <a:chOff x="1598315" y="2786337"/>
            <a:chExt cx="4430626" cy="888674"/>
          </a:xfrm>
        </p:grpSpPr>
        <p:sp>
          <p:nvSpPr>
            <p:cNvPr id="20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21" name="Group 12"/>
            <p:cNvGrpSpPr/>
            <p:nvPr/>
          </p:nvGrpSpPr>
          <p:grpSpPr>
            <a:xfrm>
              <a:off x="2066367" y="2897416"/>
              <a:ext cx="3962574" cy="777595"/>
              <a:chOff x="3943834" y="704409"/>
              <a:chExt cx="3962574" cy="777595"/>
            </a:xfrm>
          </p:grpSpPr>
          <p:sp>
            <p:nvSpPr>
              <p:cNvPr id="22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对蝙蝠算法进行改进</a:t>
                </a:r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TextBox 14"/>
              <p:cNvSpPr txBox="1">
                <a:spLocks/>
              </p:cNvSpPr>
              <p:nvPr/>
            </p:nvSpPr>
            <p:spPr>
              <a:xfrm>
                <a:off x="3943834" y="947273"/>
                <a:ext cx="3962574" cy="534731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对传统的</a:t>
                </a:r>
                <a:r>
                  <a:rPr lang="en-US" altLang="zh-CN" sz="10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BA</a:t>
                </a:r>
                <a:r>
                  <a:rPr lang="zh-CN" altLang="en-US" sz="10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算法加入早熟</a:t>
                </a:r>
                <a:r>
                  <a:rPr lang="zh-CN" altLang="en-US" sz="10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机制、变异机制和步长限制的改进，从而提出</a:t>
                </a:r>
                <a:r>
                  <a:rPr lang="en-US" altLang="zh-CN" sz="10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IHBA</a:t>
                </a:r>
                <a:r>
                  <a:rPr lang="zh-CN" altLang="en-US" sz="10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算法。</a:t>
                </a:r>
                <a:endPara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Group 15"/>
          <p:cNvGrpSpPr/>
          <p:nvPr/>
        </p:nvGrpSpPr>
        <p:grpSpPr>
          <a:xfrm>
            <a:off x="3983345" y="1941738"/>
            <a:ext cx="3322969" cy="713064"/>
            <a:chOff x="1598315" y="4154489"/>
            <a:chExt cx="4430626" cy="950751"/>
          </a:xfrm>
        </p:grpSpPr>
        <p:sp>
          <p:nvSpPr>
            <p:cNvPr id="16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38425D"/>
                  </a:solidFill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2066367" y="4265568"/>
              <a:ext cx="3962574" cy="839672"/>
              <a:chOff x="3943834" y="704409"/>
              <a:chExt cx="3962574" cy="839672"/>
            </a:xfrm>
          </p:grpSpPr>
          <p:sp>
            <p:nvSpPr>
              <p:cNvPr id="18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en-US" altLang="zh-CN" sz="1600" b="1" dirty="0">
                    <a:solidFill>
                      <a:srgbClr val="38425D"/>
                    </a:solidFill>
                    <a:cs typeface="+mn-ea"/>
                    <a:sym typeface="+mn-lt"/>
                  </a:rPr>
                  <a:t>IHBA</a:t>
                </a:r>
                <a:r>
                  <a:rPr lang="zh-CN" altLang="en-US" sz="1600" b="1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仿真结果</a:t>
                </a:r>
                <a:r>
                  <a:rPr lang="zh-CN" altLang="en-US" sz="1600" b="1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及分析</a:t>
                </a:r>
                <a:endParaRPr lang="zh-CN" altLang="en-US" sz="1600" b="1" dirty="0">
                  <a:solidFill>
                    <a:srgbClr val="38425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TextBox 19"/>
              <p:cNvSpPr txBox="1">
                <a:spLocks/>
              </p:cNvSpPr>
              <p:nvPr/>
            </p:nvSpPr>
            <p:spPr>
              <a:xfrm>
                <a:off x="3943834" y="947273"/>
                <a:ext cx="3962574" cy="59680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850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利用</a:t>
                </a:r>
                <a:r>
                  <a:rPr lang="en-US" altLang="zh-CN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12</a:t>
                </a: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个基准测试函数，对</a:t>
                </a:r>
                <a:r>
                  <a:rPr lang="en-US" altLang="zh-CN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IHBA</a:t>
                </a: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、</a:t>
                </a:r>
                <a:r>
                  <a:rPr lang="en-US" altLang="zh-CN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BA</a:t>
                </a: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、</a:t>
                </a:r>
                <a:r>
                  <a:rPr lang="en-US" altLang="zh-CN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PSO</a:t>
                </a: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、</a:t>
                </a:r>
                <a:r>
                  <a:rPr lang="en-US" altLang="zh-CN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FSABA</a:t>
                </a: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、</a:t>
                </a:r>
                <a:r>
                  <a:rPr lang="en-US" altLang="zh-CN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ABA</a:t>
                </a: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等进行</a:t>
                </a:r>
                <a:r>
                  <a:rPr lang="en-US" altLang="zh-CN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50</a:t>
                </a: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次测试，并且进行曲线图绘制，综合分析改进蝙蝠算法（</a:t>
                </a:r>
                <a:r>
                  <a:rPr lang="en-US" altLang="zh-CN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IHBA</a:t>
                </a: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）的优越性。</a:t>
                </a:r>
                <a:endParaRPr lang="zh-CN" altLang="en-US" sz="1050" dirty="0">
                  <a:solidFill>
                    <a:srgbClr val="38425D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Group 20"/>
          <p:cNvGrpSpPr/>
          <p:nvPr/>
        </p:nvGrpSpPr>
        <p:grpSpPr>
          <a:xfrm>
            <a:off x="3983345" y="2779615"/>
            <a:ext cx="3322969" cy="655730"/>
            <a:chOff x="1598315" y="5522641"/>
            <a:chExt cx="4430626" cy="874306"/>
          </a:xfrm>
        </p:grpSpPr>
        <p:sp>
          <p:nvSpPr>
            <p:cNvPr id="12" name="TextBox 21"/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13" name="Group 22"/>
            <p:cNvGrpSpPr/>
            <p:nvPr/>
          </p:nvGrpSpPr>
          <p:grpSpPr>
            <a:xfrm>
              <a:off x="2066367" y="5633720"/>
              <a:ext cx="3962574" cy="763227"/>
              <a:chOff x="3943834" y="704409"/>
              <a:chExt cx="3962574" cy="763227"/>
            </a:xfrm>
          </p:grpSpPr>
          <p:sp>
            <p:nvSpPr>
              <p:cNvPr id="14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无人机</a:t>
                </a:r>
                <a:r>
                  <a:rPr lang="zh-CN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航迹</a:t>
                </a:r>
                <a:r>
                  <a:rPr lang="zh-CN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数学</a:t>
                </a:r>
                <a:r>
                  <a:rPr lang="zh-CN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模型</a:t>
                </a:r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TextBox 24"/>
              <p:cNvSpPr txBox="1">
                <a:spLocks/>
              </p:cNvSpPr>
              <p:nvPr/>
            </p:nvSpPr>
            <p:spPr>
              <a:xfrm>
                <a:off x="3943834" y="947273"/>
                <a:ext cx="3962574" cy="520363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利用三维和二维建模的形式构建山地环境模型</a:t>
                </a:r>
                <a:endPara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0" name="等腰三角形 29">
            <a:extLst>
              <a:ext uri="{FF2B5EF4-FFF2-40B4-BE49-F238E27FC236}">
                <a16:creationId xmlns="" xmlns:a16="http://schemas.microsoft.com/office/drawing/2014/main" id="{A147F3FF-EA31-4B0A-9A14-219C362A2B3B}"/>
              </a:ext>
            </a:extLst>
          </p:cNvPr>
          <p:cNvSpPr/>
          <p:nvPr/>
        </p:nvSpPr>
        <p:spPr>
          <a:xfrm rot="5400000">
            <a:off x="-143154" y="2728459"/>
            <a:ext cx="3029727" cy="2743421"/>
          </a:xfrm>
          <a:prstGeom prst="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="" xmlns:a16="http://schemas.microsoft.com/office/drawing/2014/main" id="{36FBCC6B-AAF5-4C1C-808D-B48470231754}"/>
              </a:ext>
            </a:extLst>
          </p:cNvPr>
          <p:cNvSpPr/>
          <p:nvPr/>
        </p:nvSpPr>
        <p:spPr>
          <a:xfrm rot="16200000" flipH="1">
            <a:off x="7364047" y="3418993"/>
            <a:ext cx="1868226" cy="1691680"/>
          </a:xfrm>
          <a:prstGeom prst="triangle">
            <a:avLst/>
          </a:prstGeom>
          <a:solidFill>
            <a:srgbClr val="68B7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2" name="Group 15"/>
          <p:cNvGrpSpPr/>
          <p:nvPr/>
        </p:nvGrpSpPr>
        <p:grpSpPr>
          <a:xfrm>
            <a:off x="3958543" y="3481902"/>
            <a:ext cx="3347771" cy="597602"/>
            <a:chOff x="1598315" y="4154489"/>
            <a:chExt cx="4463695" cy="796802"/>
          </a:xfrm>
        </p:grpSpPr>
        <p:sp>
          <p:nvSpPr>
            <p:cNvPr id="33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 smtClean="0">
                  <a:solidFill>
                    <a:srgbClr val="38425D"/>
                  </a:solidFill>
                  <a:cs typeface="+mn-ea"/>
                  <a:sym typeface="+mn-lt"/>
                </a:rPr>
                <a:t>05</a:t>
              </a:r>
              <a:endParaRPr lang="en-US" altLang="zh-CN" sz="4000" dirty="0">
                <a:solidFill>
                  <a:srgbClr val="38425D"/>
                </a:solidFill>
                <a:cs typeface="+mn-ea"/>
                <a:sym typeface="+mn-lt"/>
              </a:endParaRPr>
            </a:p>
          </p:txBody>
        </p:sp>
        <p:grpSp>
          <p:nvGrpSpPr>
            <p:cNvPr id="34" name="Group 17"/>
            <p:cNvGrpSpPr/>
            <p:nvPr/>
          </p:nvGrpSpPr>
          <p:grpSpPr>
            <a:xfrm>
              <a:off x="2066367" y="4265568"/>
              <a:ext cx="3995643" cy="685723"/>
              <a:chOff x="3943834" y="704409"/>
              <a:chExt cx="3995643" cy="685723"/>
            </a:xfrm>
          </p:grpSpPr>
          <p:sp>
            <p:nvSpPr>
              <p:cNvPr id="35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基于改进蝙蝠算法的无人机航迹规划</a:t>
                </a:r>
                <a:endParaRPr lang="zh-CN" altLang="en-US" sz="1600" b="1" dirty="0">
                  <a:solidFill>
                    <a:srgbClr val="38425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TextBox 19"/>
              <p:cNvSpPr txBox="1">
                <a:spLocks/>
              </p:cNvSpPr>
              <p:nvPr/>
            </p:nvSpPr>
            <p:spPr>
              <a:xfrm>
                <a:off x="3943834" y="947272"/>
                <a:ext cx="3995643" cy="442860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将</a:t>
                </a:r>
                <a:r>
                  <a:rPr lang="en-US" altLang="zh-CN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IHBA</a:t>
                </a: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算法应用于构建成的山地模型，并制作用户界面软件，将传统</a:t>
                </a:r>
                <a:r>
                  <a:rPr lang="en-US" altLang="zh-CN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BA</a:t>
                </a:r>
                <a:r>
                  <a:rPr lang="zh-CN" altLang="en-US" sz="1050" dirty="0" smtClean="0">
                    <a:solidFill>
                      <a:srgbClr val="38425D"/>
                    </a:solidFill>
                    <a:cs typeface="+mn-ea"/>
                    <a:sym typeface="+mn-lt"/>
                  </a:rPr>
                  <a:t>算法作为对照。</a:t>
                </a:r>
                <a:endParaRPr lang="zh-CN" altLang="en-US" sz="1050" dirty="0">
                  <a:solidFill>
                    <a:srgbClr val="38425D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Group 20"/>
          <p:cNvGrpSpPr/>
          <p:nvPr/>
        </p:nvGrpSpPr>
        <p:grpSpPr>
          <a:xfrm>
            <a:off x="3958543" y="4319781"/>
            <a:ext cx="3335370" cy="614226"/>
            <a:chOff x="1598315" y="5522641"/>
            <a:chExt cx="4447161" cy="818967"/>
          </a:xfrm>
        </p:grpSpPr>
        <p:sp>
          <p:nvSpPr>
            <p:cNvPr id="38" name="TextBox 21"/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06</a:t>
              </a:r>
              <a:endPara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9" name="Group 22"/>
            <p:cNvGrpSpPr/>
            <p:nvPr/>
          </p:nvGrpSpPr>
          <p:grpSpPr>
            <a:xfrm>
              <a:off x="2066367" y="5633720"/>
              <a:ext cx="3979109" cy="707888"/>
              <a:chOff x="3943834" y="704409"/>
              <a:chExt cx="3979109" cy="707888"/>
            </a:xfrm>
          </p:grpSpPr>
          <p:sp>
            <p:nvSpPr>
              <p:cNvPr id="40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改进的蝙蝠算法的无人机航迹规划的仿真结果及分析</a:t>
                </a:r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TextBox 24"/>
              <p:cNvSpPr txBox="1">
                <a:spLocks/>
              </p:cNvSpPr>
              <p:nvPr/>
            </p:nvSpPr>
            <p:spPr>
              <a:xfrm>
                <a:off x="3960369" y="947273"/>
                <a:ext cx="3962574" cy="465024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tx2">
                        <a:lumMod val="50000"/>
                      </a:schemeClr>
                    </a:solidFill>
                    <a:cs typeface="+mn-ea"/>
                    <a:sym typeface="+mn-lt"/>
                  </a:rPr>
                  <a:t>将</a:t>
                </a:r>
                <a:r>
                  <a:rPr lang="en-US" altLang="zh-CN" sz="1000" dirty="0" smtClean="0">
                    <a:solidFill>
                      <a:schemeClr val="tx2">
                        <a:lumMod val="50000"/>
                      </a:schemeClr>
                    </a:solidFill>
                    <a:cs typeface="+mn-ea"/>
                    <a:sym typeface="+mn-lt"/>
                  </a:rPr>
                  <a:t>IHBA</a:t>
                </a:r>
                <a:r>
                  <a:rPr lang="zh-CN" altLang="en-US" sz="1000" dirty="0" smtClean="0">
                    <a:solidFill>
                      <a:schemeClr val="tx2">
                        <a:lumMod val="50000"/>
                      </a:schemeClr>
                    </a:solidFill>
                    <a:cs typeface="+mn-ea"/>
                    <a:sym typeface="+mn-lt"/>
                  </a:rPr>
                  <a:t>算法与</a:t>
                </a:r>
                <a:r>
                  <a:rPr lang="en-US" altLang="zh-CN" sz="1000" dirty="0" smtClean="0">
                    <a:solidFill>
                      <a:schemeClr val="tx2">
                        <a:lumMod val="50000"/>
                      </a:schemeClr>
                    </a:solidFill>
                    <a:cs typeface="+mn-ea"/>
                    <a:sym typeface="+mn-lt"/>
                  </a:rPr>
                  <a:t>BA</a:t>
                </a:r>
                <a:r>
                  <a:rPr lang="zh-CN" altLang="en-US" sz="1000" dirty="0" smtClean="0">
                    <a:solidFill>
                      <a:schemeClr val="tx2">
                        <a:lumMod val="50000"/>
                      </a:schemeClr>
                    </a:solidFill>
                    <a:cs typeface="+mn-ea"/>
                    <a:sym typeface="+mn-lt"/>
                  </a:rPr>
                  <a:t>算法进行数学模型的求解，分析求解后的数据</a:t>
                </a:r>
                <a:endParaRPr lang="zh-CN" altLang="en-US" sz="1000" dirty="0">
                  <a:solidFill>
                    <a:schemeClr val="tx2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616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4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4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9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5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5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  <p:bldP spid="30" grpId="0" animBg="1"/>
          <p:bldP spid="31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779912" y="2211710"/>
            <a:ext cx="2808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spc="300" dirty="0" smtClean="0">
                <a:solidFill>
                  <a:srgbClr val="778495"/>
                </a:solidFill>
                <a:cs typeface="+mn-ea"/>
                <a:sym typeface="+mn-lt"/>
              </a:rPr>
              <a:t>谢谢</a:t>
            </a:r>
            <a:endParaRPr lang="en-US" altLang="zh-CN" sz="4800" spc="300" dirty="0" smtClean="0">
              <a:solidFill>
                <a:srgbClr val="778495"/>
              </a:solidFill>
              <a:cs typeface="+mn-ea"/>
              <a:sym typeface="+mn-lt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="" xmlns:a16="http://schemas.microsoft.com/office/drawing/2014/main" id="{5EAE4D95-30F2-4C43-A74C-E492BAB199C5}"/>
              </a:ext>
            </a:extLst>
          </p:cNvPr>
          <p:cNvSpPr/>
          <p:nvPr/>
        </p:nvSpPr>
        <p:spPr>
          <a:xfrm rot="5400000">
            <a:off x="-309962" y="-2734914"/>
            <a:ext cx="6560073" cy="5940152"/>
          </a:xfrm>
          <a:prstGeom prst="triangle">
            <a:avLst/>
          </a:prstGeom>
          <a:solidFill>
            <a:srgbClr val="3842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="" xmlns:a16="http://schemas.microsoft.com/office/drawing/2014/main" id="{4F22734B-4D64-4BC2-A5AC-AA61B146C578}"/>
              </a:ext>
            </a:extLst>
          </p:cNvPr>
          <p:cNvSpPr/>
          <p:nvPr/>
        </p:nvSpPr>
        <p:spPr>
          <a:xfrm rot="5400000">
            <a:off x="-143154" y="977336"/>
            <a:ext cx="3029727" cy="2743421"/>
          </a:xfrm>
          <a:prstGeom prst="triangl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="" xmlns:a16="http://schemas.microsoft.com/office/drawing/2014/main" id="{BB4FC360-32EA-4567-B961-C9CFB3855969}"/>
              </a:ext>
            </a:extLst>
          </p:cNvPr>
          <p:cNvSpPr/>
          <p:nvPr/>
        </p:nvSpPr>
        <p:spPr>
          <a:xfrm rot="16200000" flipH="1">
            <a:off x="6076035" y="2130981"/>
            <a:ext cx="3220114" cy="2915816"/>
          </a:xfrm>
          <a:prstGeom prst="triangle">
            <a:avLst/>
          </a:prstGeom>
          <a:solidFill>
            <a:srgbClr val="68B7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5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2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5" grpId="0" animBg="1"/>
          <p:bldP spid="8" grpId="0" animBg="1"/>
          <p:bldP spid="9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972556" y="2039444"/>
            <a:ext cx="441386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所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做工作和课题难点</a:t>
            </a:r>
            <a:endParaRPr lang="en-GB" altLang="zh-CN" sz="3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="" xmlns:a16="http://schemas.microsoft.com/office/drawing/2014/main" id="{3B758936-EADF-4A26-8380-5F3015E6D4E0}"/>
              </a:ext>
            </a:extLst>
          </p:cNvPr>
          <p:cNvSpPr/>
          <p:nvPr/>
        </p:nvSpPr>
        <p:spPr>
          <a:xfrm rot="5400000">
            <a:off x="-309962" y="-2734914"/>
            <a:ext cx="6560073" cy="5940152"/>
          </a:xfrm>
          <a:prstGeom prst="triangle">
            <a:avLst/>
          </a:prstGeom>
          <a:solidFill>
            <a:srgbClr val="3842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="" xmlns:a16="http://schemas.microsoft.com/office/drawing/2014/main" id="{6CC3E64F-E2D8-4C60-A8B0-04EF343561D0}"/>
              </a:ext>
            </a:extLst>
          </p:cNvPr>
          <p:cNvSpPr/>
          <p:nvPr/>
        </p:nvSpPr>
        <p:spPr>
          <a:xfrm rot="5400000">
            <a:off x="-143154" y="977336"/>
            <a:ext cx="3029727" cy="2743421"/>
          </a:xfrm>
          <a:prstGeom prst="triangl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="" xmlns:a16="http://schemas.microsoft.com/office/drawing/2014/main" id="{2A20614C-3C21-45BA-8F28-22D47D47D82F}"/>
              </a:ext>
            </a:extLst>
          </p:cNvPr>
          <p:cNvSpPr/>
          <p:nvPr/>
        </p:nvSpPr>
        <p:spPr>
          <a:xfrm rot="16200000" flipH="1">
            <a:off x="6076035" y="2130981"/>
            <a:ext cx="3220114" cy="2915816"/>
          </a:xfrm>
          <a:prstGeom prst="triangle">
            <a:avLst/>
          </a:prstGeom>
          <a:solidFill>
            <a:srgbClr val="68B7C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5" grpId="0" animBg="1"/>
          <p:bldP spid="6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5" grpId="0" animBg="1"/>
          <p:bldP spid="6" grpId="0" animBg="1"/>
          <p:bldP spid="1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59632" y="281221"/>
            <a:ext cx="1330885" cy="244058"/>
          </a:xfrm>
          <a:prstGeom prst="rect">
            <a:avLst/>
          </a:prstGeom>
        </p:spPr>
        <p:txBody>
          <a:bodyPr wrap="none" lIns="0" tIns="0" rIns="0" bIns="0" anchor="ctr" anchorCtr="1">
            <a:normAutofit fontScale="92500" lnSpcReduction="10000"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CN" altLang="en-US" b="1" dirty="0" smtClean="0">
                <a:solidFill>
                  <a:schemeClr val="accent1"/>
                </a:solidFill>
                <a:cs typeface="+mn-ea"/>
                <a:sym typeface="+mn-lt"/>
              </a:rPr>
              <a:t>改进蝙蝠算法（</a:t>
            </a:r>
            <a:r>
              <a:rPr lang="en-US" altLang="zh-CN" b="1" dirty="0" smtClean="0">
                <a:solidFill>
                  <a:schemeClr val="accent1"/>
                </a:solidFill>
                <a:cs typeface="+mn-ea"/>
                <a:sym typeface="+mn-lt"/>
              </a:rPr>
              <a:t>IHBA</a:t>
            </a:r>
            <a:r>
              <a:rPr lang="zh-CN" altLang="en-US" b="1" dirty="0" smtClean="0">
                <a:solidFill>
                  <a:schemeClr val="accent1"/>
                </a:solidFill>
                <a:cs typeface="+mn-ea"/>
                <a:sym typeface="+mn-lt"/>
              </a:rPr>
              <a:t>）及其验证测试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32" name="Group 10"/>
          <p:cNvGrpSpPr/>
          <p:nvPr/>
        </p:nvGrpSpPr>
        <p:grpSpPr>
          <a:xfrm>
            <a:off x="263589" y="1863463"/>
            <a:ext cx="3322969" cy="530915"/>
            <a:chOff x="1598315" y="2786337"/>
            <a:chExt cx="4430626" cy="707886"/>
          </a:xfrm>
        </p:grpSpPr>
        <p:sp>
          <p:nvSpPr>
            <p:cNvPr id="43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45" name="TextBox 13"/>
            <p:cNvSpPr txBox="1"/>
            <p:nvPr/>
          </p:nvSpPr>
          <p:spPr>
            <a:xfrm>
              <a:off x="2066367" y="289741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变异机制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Group 15"/>
          <p:cNvGrpSpPr/>
          <p:nvPr/>
        </p:nvGrpSpPr>
        <p:grpSpPr>
          <a:xfrm>
            <a:off x="263589" y="2836347"/>
            <a:ext cx="3322969" cy="530915"/>
            <a:chOff x="1598315" y="4154489"/>
            <a:chExt cx="4430626" cy="707886"/>
          </a:xfrm>
        </p:grpSpPr>
        <p:sp>
          <p:nvSpPr>
            <p:cNvPr id="48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38425D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50" name="TextBox 18"/>
            <p:cNvSpPr txBox="1"/>
            <p:nvPr/>
          </p:nvSpPr>
          <p:spPr>
            <a:xfrm>
              <a:off x="2066367" y="426556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 smtClean="0">
                  <a:solidFill>
                    <a:srgbClr val="38425D"/>
                  </a:solidFill>
                  <a:cs typeface="+mn-ea"/>
                  <a:sym typeface="+mn-lt"/>
                </a:rPr>
                <a:t>步长限制机制</a:t>
              </a:r>
              <a:endParaRPr lang="zh-CN" altLang="en-US" sz="1600" b="1" dirty="0">
                <a:solidFill>
                  <a:srgbClr val="38425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2" name="Group 5"/>
          <p:cNvGrpSpPr/>
          <p:nvPr/>
        </p:nvGrpSpPr>
        <p:grpSpPr>
          <a:xfrm>
            <a:off x="263589" y="887259"/>
            <a:ext cx="3322969" cy="530915"/>
            <a:chOff x="1598315" y="1418185"/>
            <a:chExt cx="4430626" cy="707886"/>
          </a:xfrm>
        </p:grpSpPr>
        <p:sp>
          <p:nvSpPr>
            <p:cNvPr id="53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38425D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55" name="TextBox 8"/>
            <p:cNvSpPr txBox="1"/>
            <p:nvPr/>
          </p:nvSpPr>
          <p:spPr>
            <a:xfrm>
              <a:off x="2066367" y="1529264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 smtClean="0">
                  <a:solidFill>
                    <a:srgbClr val="38425D"/>
                  </a:solidFill>
                  <a:cs typeface="+mn-ea"/>
                  <a:sym typeface="+mn-lt"/>
                </a:rPr>
                <a:t>早熟机制</a:t>
              </a:r>
              <a:endParaRPr lang="zh-CN" altLang="en-US" sz="1600" b="1" dirty="0">
                <a:solidFill>
                  <a:srgbClr val="38425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804248" y="82613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3131840" y="14181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9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539552" y="555526"/>
            <a:ext cx="3322969" cy="530915"/>
            <a:chOff x="1598315" y="1418185"/>
            <a:chExt cx="4430626" cy="707886"/>
          </a:xfrm>
        </p:grpSpPr>
        <p:sp>
          <p:nvSpPr>
            <p:cNvPr id="3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38425D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4" name="TextBox 8"/>
            <p:cNvSpPr txBox="1"/>
            <p:nvPr/>
          </p:nvSpPr>
          <p:spPr>
            <a:xfrm>
              <a:off x="2066367" y="1529264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 smtClean="0">
                  <a:solidFill>
                    <a:srgbClr val="38425D"/>
                  </a:solidFill>
                  <a:cs typeface="+mn-ea"/>
                  <a:sym typeface="+mn-lt"/>
                </a:rPr>
                <a:t>早熟机制</a:t>
              </a:r>
              <a:endParaRPr lang="zh-CN" altLang="en-US" sz="1600" b="1" dirty="0">
                <a:solidFill>
                  <a:srgbClr val="38425D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477111"/>
              </p:ext>
            </p:extLst>
          </p:nvPr>
        </p:nvGraphicFramePr>
        <p:xfrm>
          <a:off x="1259632" y="1635646"/>
          <a:ext cx="19335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" r:id="rId3" imgW="2286000" imgH="228600" progId="Unknown">
                  <p:embed/>
                </p:oleObj>
              </mc:Choice>
              <mc:Fallback>
                <p:oleObj r:id="rId3" imgW="2286000" imgH="228600" progId="Unknow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635646"/>
                        <a:ext cx="1933575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246631"/>
              </p:ext>
            </p:extLst>
          </p:nvPr>
        </p:nvGraphicFramePr>
        <p:xfrm>
          <a:off x="1231382" y="2446125"/>
          <a:ext cx="16954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r:id="rId5" imgW="1524000" imgH="444500" progId="Unknown">
                  <p:embed/>
                </p:oleObj>
              </mc:Choice>
              <mc:Fallback>
                <p:oleObj r:id="rId5" imgW="1524000" imgH="444500" progId="Unknow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382" y="2446125"/>
                        <a:ext cx="169545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434375"/>
              </p:ext>
            </p:extLst>
          </p:nvPr>
        </p:nvGraphicFramePr>
        <p:xfrm>
          <a:off x="1391554" y="1969947"/>
          <a:ext cx="12668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" r:id="rId7" imgW="1066337" imgH="393529" progId="Unknown">
                  <p:embed/>
                </p:oleObj>
              </mc:Choice>
              <mc:Fallback>
                <p:oleObj r:id="rId7" imgW="1066337" imgH="393529" progId="Unknown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554" y="1969947"/>
                        <a:ext cx="1266825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7984" y="1225213"/>
            <a:ext cx="3489145" cy="244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855514" y="295415"/>
            <a:ext cx="3322969" cy="530915"/>
            <a:chOff x="1598315" y="2786337"/>
            <a:chExt cx="4430626" cy="707886"/>
          </a:xfrm>
        </p:grpSpPr>
        <p:sp>
          <p:nvSpPr>
            <p:cNvPr id="3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5" name="TextBox 13"/>
            <p:cNvSpPr txBox="1"/>
            <p:nvPr/>
          </p:nvSpPr>
          <p:spPr>
            <a:xfrm>
              <a:off x="2066367" y="289741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变异机制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43608" y="17796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619131"/>
              </p:ext>
            </p:extLst>
          </p:nvPr>
        </p:nvGraphicFramePr>
        <p:xfrm>
          <a:off x="961819" y="909639"/>
          <a:ext cx="16668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9" r:id="rId3" imgW="1663700" imgH="419100" progId="Unknown">
                  <p:embed/>
                </p:oleObj>
              </mc:Choice>
              <mc:Fallback>
                <p:oleObj r:id="rId3" imgW="1663700" imgH="419100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819" y="909639"/>
                        <a:ext cx="1666875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043608" y="25943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653688"/>
              </p:ext>
            </p:extLst>
          </p:nvPr>
        </p:nvGraphicFramePr>
        <p:xfrm>
          <a:off x="978822" y="1412048"/>
          <a:ext cx="8667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0" r:id="rId5" imgW="927100" imgH="241300" progId="Unknown">
                  <p:embed/>
                </p:oleObj>
              </mc:Choice>
              <mc:Fallback>
                <p:oleObj r:id="rId5" imgW="927100" imgH="241300" progId="Unknown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822" y="1412048"/>
                        <a:ext cx="866775" cy="23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971600" y="340899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713052"/>
              </p:ext>
            </p:extLst>
          </p:nvPr>
        </p:nvGraphicFramePr>
        <p:xfrm>
          <a:off x="961819" y="1862971"/>
          <a:ext cx="479107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1" r:id="rId7" imgW="4191000" imgH="228600" progId="Unknown">
                  <p:embed/>
                </p:oleObj>
              </mc:Choice>
              <mc:Fallback>
                <p:oleObj r:id="rId7" imgW="4191000" imgH="228600" progId="Unknown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819" y="1862971"/>
                        <a:ext cx="4791075" cy="23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5"/>
          <p:cNvGrpSpPr/>
          <p:nvPr/>
        </p:nvGrpSpPr>
        <p:grpSpPr>
          <a:xfrm>
            <a:off x="840439" y="2692609"/>
            <a:ext cx="3322969" cy="530915"/>
            <a:chOff x="1598315" y="4154489"/>
            <a:chExt cx="4430626" cy="707886"/>
          </a:xfrm>
        </p:grpSpPr>
        <p:sp>
          <p:nvSpPr>
            <p:cNvPr id="14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4000" dirty="0">
                  <a:solidFill>
                    <a:srgbClr val="38425D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2066367" y="4265568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 smtClean="0">
                  <a:solidFill>
                    <a:srgbClr val="38425D"/>
                  </a:solidFill>
                  <a:cs typeface="+mn-ea"/>
                  <a:sym typeface="+mn-lt"/>
                </a:rPr>
                <a:t>步长限制机制</a:t>
              </a:r>
              <a:endParaRPr lang="zh-CN" altLang="en-US" sz="1600" b="1" dirty="0">
                <a:solidFill>
                  <a:srgbClr val="38425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1043608" y="34649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03746"/>
              </p:ext>
            </p:extLst>
          </p:nvPr>
        </p:nvGraphicFramePr>
        <p:xfrm>
          <a:off x="1043608" y="3464966"/>
          <a:ext cx="19050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2" r:id="rId9" imgW="1587500" imgH="419100" progId="Unknown">
                  <p:embed/>
                </p:oleObj>
              </mc:Choice>
              <mc:Fallback>
                <p:oleObj r:id="rId9" imgW="1587500" imgH="419100" progId="Unknown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464966"/>
                        <a:ext cx="19050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6084168" y="700113"/>
            <a:ext cx="2088232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确认早熟之后，蝙蝠群体进行变异的操作。使陷入局部最优的蝙蝠群体“震荡”，使其脱离局部最优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084168" y="3429944"/>
            <a:ext cx="208823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改进蝙蝠个体的搜索步长，使蝙蝠群体早期收敛迅速，晚期收敛缓慢，对数学模型求解的精度更加精确。</a:t>
            </a:r>
          </a:p>
        </p:txBody>
      </p:sp>
    </p:spTree>
    <p:extLst>
      <p:ext uri="{BB962C8B-B14F-4D97-AF65-F5344CB8AC3E}">
        <p14:creationId xmlns:p14="http://schemas.microsoft.com/office/powerpoint/2010/main" val="398540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1520" y="265482"/>
            <a:ext cx="244827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12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个基准函数测试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71551"/>
            <a:ext cx="1990964" cy="14728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508" y="773440"/>
            <a:ext cx="2022098" cy="14904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829" y="773440"/>
            <a:ext cx="2000825" cy="15050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654" y="773440"/>
            <a:ext cx="1984288" cy="15050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2244436"/>
            <a:ext cx="2011321" cy="1551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8508" y="2259126"/>
            <a:ext cx="2022098" cy="15431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4095" y="2259126"/>
            <a:ext cx="2075128" cy="15255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9223" y="2278517"/>
            <a:ext cx="1914962" cy="14968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786" y="3795886"/>
            <a:ext cx="1985203" cy="13476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1989" y="3775381"/>
            <a:ext cx="2035135" cy="135694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7124" y="3757938"/>
            <a:ext cx="2045580" cy="13743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8165" y="3741473"/>
            <a:ext cx="1936020" cy="139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1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339502"/>
            <a:ext cx="7117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IHBA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PSO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BA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FSABA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ABA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等对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12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lt"/>
              </a:rPr>
              <a:t>个测试函数的部分测试数据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13" y="815045"/>
            <a:ext cx="3218184" cy="3944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2927"/>
            <a:ext cx="2930113" cy="3888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842926"/>
            <a:ext cx="2948830" cy="39441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7584" y="4789628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82783" y="4789628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45649" y="4787121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维数据</a:t>
            </a:r>
          </a:p>
        </p:txBody>
      </p:sp>
    </p:spTree>
    <p:extLst>
      <p:ext uri="{BB962C8B-B14F-4D97-AF65-F5344CB8AC3E}">
        <p14:creationId xmlns:p14="http://schemas.microsoft.com/office/powerpoint/2010/main" val="188060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972616" y="212701"/>
            <a:ext cx="460851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测试曲线图比较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3" y="771550"/>
            <a:ext cx="1954699" cy="146341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222" y="771550"/>
            <a:ext cx="1954698" cy="146341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20" y="771550"/>
            <a:ext cx="1954699" cy="146341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13" y="771550"/>
            <a:ext cx="2049881" cy="146341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2" y="2216461"/>
            <a:ext cx="1977589" cy="148054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94" y="2231952"/>
            <a:ext cx="1963121" cy="146971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20" y="2231952"/>
            <a:ext cx="1956337" cy="146463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80" y="2231952"/>
            <a:ext cx="2100613" cy="146341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0" y="3706774"/>
            <a:ext cx="1952879" cy="1435146"/>
          </a:xfrm>
          <a:prstGeom prst="rect">
            <a:avLst/>
          </a:prstGeom>
        </p:spPr>
      </p:pic>
      <p:pic>
        <p:nvPicPr>
          <p:cNvPr id="12288" name="图片 1228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04" y="3680164"/>
            <a:ext cx="1974552" cy="1478274"/>
          </a:xfrm>
          <a:prstGeom prst="rect">
            <a:avLst/>
          </a:prstGeom>
        </p:spPr>
      </p:pic>
      <p:pic>
        <p:nvPicPr>
          <p:cNvPr id="12301" name="图片 1230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65" y="3701442"/>
            <a:ext cx="1978492" cy="1431194"/>
          </a:xfrm>
          <a:prstGeom prst="rect">
            <a:avLst/>
          </a:prstGeom>
        </p:spPr>
      </p:pic>
      <p:pic>
        <p:nvPicPr>
          <p:cNvPr id="12302" name="图片 1230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61" y="3633144"/>
            <a:ext cx="2002891" cy="149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8425D"/>
      </a:accent1>
      <a:accent2>
        <a:srgbClr val="68B7C3"/>
      </a:accent2>
      <a:accent3>
        <a:srgbClr val="38425D"/>
      </a:accent3>
      <a:accent4>
        <a:srgbClr val="68B7C3"/>
      </a:accent4>
      <a:accent5>
        <a:srgbClr val="38425D"/>
      </a:accent5>
      <a:accent6>
        <a:srgbClr val="68B7C3"/>
      </a:accent6>
      <a:hlink>
        <a:srgbClr val="38425D"/>
      </a:hlink>
      <a:folHlink>
        <a:srgbClr val="68B7C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8425D"/>
    </a:accent1>
    <a:accent2>
      <a:srgbClr val="68B7C3"/>
    </a:accent2>
    <a:accent3>
      <a:srgbClr val="38425D"/>
    </a:accent3>
    <a:accent4>
      <a:srgbClr val="68B7C3"/>
    </a:accent4>
    <a:accent5>
      <a:srgbClr val="38425D"/>
    </a:accent5>
    <a:accent6>
      <a:srgbClr val="68B7C3"/>
    </a:accent6>
    <a:hlink>
      <a:srgbClr val="38425D"/>
    </a:hlink>
    <a:folHlink>
      <a:srgbClr val="68B7C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3523</TotalTime>
  <Words>447</Words>
  <Application>Microsoft Office PowerPoint</Application>
  <PresentationFormat>全屏显示(16:9)</PresentationFormat>
  <Paragraphs>78</Paragraphs>
  <Slides>20</Slides>
  <Notes>3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宋体</vt:lpstr>
      <vt:lpstr>微软雅黑</vt:lpstr>
      <vt:lpstr>Arial</vt:lpstr>
      <vt:lpstr>Calibri</vt:lpstr>
      <vt:lpstr>第一PPT，www.1ppt.com</vt:lpstr>
      <vt:lpstr>Unknown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Chan HQ</cp:lastModifiedBy>
  <cp:revision>238</cp:revision>
  <dcterms:created xsi:type="dcterms:W3CDTF">2015-12-11T17:46:17Z</dcterms:created>
  <dcterms:modified xsi:type="dcterms:W3CDTF">2018-04-20T16:18:52Z</dcterms:modified>
</cp:coreProperties>
</file>